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1"/>
  </p:sldMasterIdLst>
  <p:sldIdLst>
    <p:sldId id="256" r:id="rId2"/>
    <p:sldId id="259" r:id="rId3"/>
    <p:sldId id="258" r:id="rId4"/>
    <p:sldId id="260" r:id="rId5"/>
    <p:sldId id="261" r:id="rId6"/>
    <p:sldId id="262" r:id="rId7"/>
    <p:sldId id="263" r:id="rId8"/>
    <p:sldId id="265" r:id="rId9"/>
    <p:sldId id="267" r:id="rId10"/>
    <p:sldId id="268" r:id="rId11"/>
    <p:sldId id="269" r:id="rId12"/>
    <p:sldId id="270" r:id="rId13"/>
    <p:sldId id="271" r:id="rId14"/>
    <p:sldId id="272" r:id="rId15"/>
    <p:sldId id="273" r:id="rId16"/>
    <p:sldId id="278"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06205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05303-59EB-4658-B8F0-11EB3614C9C3}" type="datetimeFigureOut">
              <a:rPr lang="en-US" smtClean="0"/>
              <a:pPr/>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936130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902151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85606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700300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922855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4021756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251372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361385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70947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01086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A05303-59EB-4658-B8F0-11EB3614C9C3}" type="datetimeFigureOut">
              <a:rPr lang="en-US" smtClean="0"/>
              <a:pPr/>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354614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A05303-59EB-4658-B8F0-11EB3614C9C3}" type="datetimeFigureOut">
              <a:rPr lang="en-US" smtClean="0"/>
              <a:pPr/>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02042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99813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772109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0A05303-59EB-4658-B8F0-11EB3614C9C3}" type="datetimeFigureOut">
              <a:rPr lang="en-US" smtClean="0"/>
              <a:pPr/>
              <a:t>4/12/2016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2908018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05303-59EB-4658-B8F0-11EB3614C9C3}" type="datetimeFigureOut">
              <a:rPr lang="en-US" smtClean="0"/>
              <a:pPr/>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27F5F-459E-485F-9F97-C31ABBF8600C}" type="slidenum">
              <a:rPr lang="en-US" smtClean="0"/>
              <a:pPr/>
              <a:t>‹#›</a:t>
            </a:fld>
            <a:endParaRPr lang="en-US"/>
          </a:p>
        </p:txBody>
      </p:sp>
    </p:spTree>
    <p:extLst>
      <p:ext uri="{BB962C8B-B14F-4D97-AF65-F5344CB8AC3E}">
        <p14:creationId xmlns:p14="http://schemas.microsoft.com/office/powerpoint/2010/main" val="1887517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0A05303-59EB-4658-B8F0-11EB3614C9C3}" type="datetimeFigureOut">
              <a:rPr lang="en-US" smtClean="0"/>
              <a:pPr/>
              <a:t>4/12/2016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FF27F5F-459E-485F-9F97-C31ABBF8600C}" type="slidenum">
              <a:rPr lang="en-US" smtClean="0"/>
              <a:pPr/>
              <a:t>‹#›</a:t>
            </a:fld>
            <a:endParaRPr lang="en-US"/>
          </a:p>
        </p:txBody>
      </p:sp>
    </p:spTree>
    <p:extLst>
      <p:ext uri="{BB962C8B-B14F-4D97-AF65-F5344CB8AC3E}">
        <p14:creationId xmlns:p14="http://schemas.microsoft.com/office/powerpoint/2010/main" val="3493764139"/>
      </p:ext>
    </p:extLst>
  </p:cSld>
  <p:clrMap bg1="dk1" tx1="lt1" bg2="dk2" tx2="lt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 id="21474838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837127"/>
            <a:ext cx="9508752" cy="5692461"/>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ACAD Finance</a:t>
            </a:r>
            <a:br>
              <a:rPr lang="en-US" dirty="0" smtClean="0"/>
            </a:br>
            <a:r>
              <a:rPr lang="en-US" sz="3200" dirty="0"/>
              <a:t/>
            </a:r>
            <a:br>
              <a:rPr lang="en-US" sz="3200" dirty="0"/>
            </a:br>
            <a:r>
              <a:rPr lang="en-US" sz="3200" dirty="0" smtClean="0"/>
              <a:t>Social Performance presentation (Employee Satisfaction Survey).</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Presented by: SPM Officer and 												 Internal Auditor.</a:t>
            </a:r>
            <a:br>
              <a:rPr lang="en-US" sz="3200" dirty="0" smtClean="0"/>
            </a:br>
            <a:r>
              <a:rPr lang="en-US" sz="3200" dirty="0" smtClean="0"/>
              <a:t>  </a:t>
            </a:r>
            <a:br>
              <a:rPr lang="en-US" sz="3200" dirty="0" smtClean="0"/>
            </a:br>
            <a:r>
              <a:rPr lang="en-US" sz="3200" dirty="0"/>
              <a:t/>
            </a:r>
            <a:br>
              <a:rPr lang="en-US" sz="3200" dirty="0"/>
            </a:br>
            <a:r>
              <a:rPr lang="en-US" sz="3200" dirty="0" smtClean="0"/>
              <a:t>																	</a:t>
            </a:r>
            <a:r>
              <a:rPr lang="en-US" sz="1800" dirty="0" smtClean="0"/>
              <a:t>April/ 2016.  </a:t>
            </a:r>
            <a:endParaRPr lang="en-US" sz="1800"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2330703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31383"/>
          </a:xfrm>
        </p:spPr>
        <p:txBody>
          <a:bodyPr/>
          <a:lstStyle/>
          <a:p>
            <a:r>
              <a:rPr lang="en-US" sz="2000" b="1" dirty="0" smtClean="0"/>
              <a:t> </a:t>
            </a:r>
            <a:r>
              <a:rPr lang="en-US" sz="2000" b="1" dirty="0"/>
              <a:t>S</a:t>
            </a:r>
            <a:r>
              <a:rPr lang="en-US" sz="2000" b="1" dirty="0" smtClean="0"/>
              <a:t>elf-realization </a:t>
            </a:r>
            <a:r>
              <a:rPr lang="en-US" sz="2000" b="1" dirty="0"/>
              <a:t>and </a:t>
            </a:r>
            <a:r>
              <a:rPr lang="en-US" sz="2000" b="1" dirty="0" smtClean="0"/>
              <a:t>appreciation      </a:t>
            </a:r>
            <a:r>
              <a:rPr lang="en-US" sz="2800" b="1" dirty="0" smtClean="0">
                <a:solidFill>
                  <a:srgbClr val="FF0000"/>
                </a:solidFill>
              </a:rPr>
              <a:t>( Average 65.8%)</a:t>
            </a:r>
            <a:r>
              <a:rPr lang="en-US" sz="2000" b="1" dirty="0">
                <a:solidFill>
                  <a:srgbClr val="FF0000"/>
                </a:solidFill>
              </a:rPr>
              <a:t/>
            </a:r>
            <a:br>
              <a:rPr lang="en-US" sz="2000" b="1" dirty="0">
                <a:solidFill>
                  <a:srgbClr val="FF0000"/>
                </a:solidFill>
              </a:rPr>
            </a:br>
            <a:endParaRPr lang="en-US" sz="20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065620"/>
              </p:ext>
            </p:extLst>
          </p:nvPr>
        </p:nvGraphicFramePr>
        <p:xfrm>
          <a:off x="1823650" y="1175658"/>
          <a:ext cx="8940144" cy="4674056"/>
        </p:xfrm>
        <a:graphic>
          <a:graphicData uri="http://schemas.openxmlformats.org/drawingml/2006/table">
            <a:tbl>
              <a:tblPr firstRow="1" bandRow="1">
                <a:tableStyleId>{5C22544A-7EE6-4342-B048-85BDC9FD1C3A}</a:tableStyleId>
              </a:tblPr>
              <a:tblGrid>
                <a:gridCol w="697481"/>
                <a:gridCol w="7132320"/>
                <a:gridCol w="1110343"/>
              </a:tblGrid>
              <a:tr h="852434">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 %</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1133120">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My work at ACAD Finance gives me feelings of achievement and contribution to the Company’s development</a:t>
                      </a:r>
                    </a:p>
                  </a:txBody>
                  <a:tcPr marL="68580" marR="68580" marT="0" marB="0"/>
                </a:tc>
                <a:tc>
                  <a:txBody>
                    <a:bodyPr/>
                    <a:lstStyle/>
                    <a:p>
                      <a:pPr marL="0" marR="0" algn="ctr">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84.55%</a:t>
                      </a:r>
                    </a:p>
                  </a:txBody>
                  <a:tcPr marL="68580" marR="68580" marT="0" marB="0"/>
                </a:tc>
              </a:tr>
              <a:tr h="850126">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2.</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Achievement of special and distinguished work is appreciated by the Company.</a:t>
                      </a:r>
                    </a:p>
                  </a:txBody>
                  <a:tcPr marL="68580" marR="68580" marT="0" marB="0"/>
                </a:tc>
                <a:tc>
                  <a:txBody>
                    <a:bodyPr/>
                    <a:lstStyle/>
                    <a:p>
                      <a:pPr marL="0" marR="0" algn="ctr">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60.91%</a:t>
                      </a:r>
                    </a:p>
                  </a:txBody>
                  <a:tcPr marL="68580" marR="68580" marT="0" marB="0"/>
                </a:tc>
              </a:tr>
              <a:tr h="1148985">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3.</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Company’s administration encourages the staff members to give their suggestions, and it takes these suggestions into account.</a:t>
                      </a:r>
                    </a:p>
                  </a:txBody>
                  <a:tcPr marL="68580" marR="68580" marT="0" marB="0"/>
                </a:tc>
                <a:tc>
                  <a:txBody>
                    <a:bodyPr/>
                    <a:lstStyle/>
                    <a:p>
                      <a:pPr marL="0" marR="0" algn="ctr">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59.55%</a:t>
                      </a:r>
                    </a:p>
                  </a:txBody>
                  <a:tcPr marL="68580" marR="68580" marT="0" marB="0"/>
                </a:tc>
              </a:tr>
              <a:tr h="689391">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4.</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Administration appreciates the efforts exerted by the staff members.</a:t>
                      </a:r>
                    </a:p>
                  </a:txBody>
                  <a:tcPr marL="68580" marR="68580" marT="0" marB="0"/>
                </a:tc>
                <a:tc>
                  <a:txBody>
                    <a:bodyPr/>
                    <a:lstStyle/>
                    <a:p>
                      <a:pPr marL="0" marR="0" algn="ctr">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58.18%</a:t>
                      </a:r>
                    </a:p>
                  </a:txBody>
                  <a:tcPr marL="68580" marR="68580" marT="0" marB="0"/>
                </a:tc>
              </a:tr>
            </a:tbl>
          </a:graphicData>
        </a:graphic>
      </p:graphicFrame>
    </p:spTree>
    <p:extLst>
      <p:ext uri="{BB962C8B-B14F-4D97-AF65-F5344CB8AC3E}">
        <p14:creationId xmlns:p14="http://schemas.microsoft.com/office/powerpoint/2010/main" val="962008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1316"/>
          </a:xfrm>
        </p:spPr>
        <p:txBody>
          <a:bodyPr/>
          <a:lstStyle/>
          <a:p>
            <a:r>
              <a:rPr lang="en-US" sz="2000" b="1" dirty="0" smtClean="0"/>
              <a:t> </a:t>
            </a:r>
            <a:r>
              <a:rPr lang="en-US" sz="2000" b="1" dirty="0"/>
              <a:t>W</a:t>
            </a:r>
            <a:r>
              <a:rPr lang="en-US" sz="2000" b="1" dirty="0" smtClean="0"/>
              <a:t>ork </a:t>
            </a:r>
            <a:r>
              <a:rPr lang="en-US" sz="2000" b="1" dirty="0" smtClean="0"/>
              <a:t>environment          </a:t>
            </a:r>
            <a:r>
              <a:rPr lang="en-US" sz="2000" b="1" dirty="0" smtClean="0">
                <a:solidFill>
                  <a:srgbClr val="FF0000"/>
                </a:solidFill>
              </a:rPr>
              <a:t>(</a:t>
            </a:r>
            <a:r>
              <a:rPr lang="en-US" sz="2800" b="1" dirty="0" smtClean="0">
                <a:solidFill>
                  <a:srgbClr val="FF0000"/>
                </a:solidFill>
              </a:rPr>
              <a:t>Average 65.93%)</a:t>
            </a:r>
            <a:r>
              <a:rPr lang="en-US" sz="2000" dirty="0">
                <a:solidFill>
                  <a:srgbClr val="FF0000"/>
                </a:solidFill>
              </a:rPr>
              <a:t/>
            </a:r>
            <a:br>
              <a:rPr lang="en-US" sz="2000" dirty="0">
                <a:solidFill>
                  <a:srgbClr val="FF0000"/>
                </a:solidFill>
              </a:rPr>
            </a:br>
            <a:endParaRPr lang="en-US" sz="2000"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19026457"/>
              </p:ext>
            </p:extLst>
          </p:nvPr>
        </p:nvGraphicFramePr>
        <p:xfrm>
          <a:off x="115910" y="1352283"/>
          <a:ext cx="10255999" cy="5177306"/>
        </p:xfrm>
        <a:graphic>
          <a:graphicData uri="http://schemas.openxmlformats.org/drawingml/2006/table">
            <a:tbl>
              <a:tblPr firstRow="1" bandRow="1">
                <a:tableStyleId>{5C22544A-7EE6-4342-B048-85BDC9FD1C3A}</a:tableStyleId>
              </a:tblPr>
              <a:tblGrid>
                <a:gridCol w="1075156"/>
                <a:gridCol w="7195288"/>
                <a:gridCol w="1985555"/>
              </a:tblGrid>
              <a:tr h="413957">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952670">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1.</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Staff members are aware of the Company’s vision, mission, strategic objectives, action plans and work plans </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78.18%</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952670">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2.</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There is a relation of trust between the staff members and the management staff in the Company’s work environment.</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77.27%</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714502">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3.</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All information and tools needed by the staff members to carry out their tasks in the best manner are available.</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72.73%</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476335">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4.</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Company encourages work with the team spirit. </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70.91%</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952670">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5.</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If a staff member has a complaint, he/she feels that he/she has full and absolute freedom to talk with his/her senior official or director/manager.</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70.23%</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714502">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6.</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There is justice in the distribution of work burden among the staff members.</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67.73%</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bl>
          </a:graphicData>
        </a:graphic>
      </p:graphicFrame>
    </p:spTree>
    <p:extLst>
      <p:ext uri="{BB962C8B-B14F-4D97-AF65-F5344CB8AC3E}">
        <p14:creationId xmlns:p14="http://schemas.microsoft.com/office/powerpoint/2010/main" val="570676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8253"/>
          </a:xfrm>
        </p:spPr>
        <p:txBody>
          <a:bodyPr/>
          <a:lstStyle/>
          <a:p>
            <a:r>
              <a:rPr lang="en-US" sz="2000" b="1" dirty="0" smtClean="0"/>
              <a:t> </a:t>
            </a:r>
            <a:r>
              <a:rPr lang="en-US" sz="2000" b="1" dirty="0"/>
              <a:t>W</a:t>
            </a:r>
            <a:r>
              <a:rPr lang="en-US" sz="2000" b="1" dirty="0" smtClean="0"/>
              <a:t>ork </a:t>
            </a:r>
            <a:r>
              <a:rPr lang="en-US" sz="2000" b="1" dirty="0" smtClean="0"/>
              <a:t>environment.….</a:t>
            </a: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3086477"/>
              </p:ext>
            </p:extLst>
          </p:nvPr>
        </p:nvGraphicFramePr>
        <p:xfrm>
          <a:off x="412126" y="1339403"/>
          <a:ext cx="10508423" cy="5172619"/>
        </p:xfrm>
        <a:graphic>
          <a:graphicData uri="http://schemas.openxmlformats.org/drawingml/2006/table">
            <a:tbl>
              <a:tblPr firstRow="1" bandRow="1">
                <a:tableStyleId>{5C22544A-7EE6-4342-B048-85BDC9FD1C3A}</a:tableStyleId>
              </a:tblPr>
              <a:tblGrid>
                <a:gridCol w="1098502"/>
                <a:gridCol w="7450492"/>
                <a:gridCol w="1959429"/>
              </a:tblGrid>
              <a:tr h="257035">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421177">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7.</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There is cooperation among all the Company’s departments.</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66.36%</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421177">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8.</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Penalties are fairly imposed on the staff members.</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63.18%</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421177">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9.</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ACAD Finance Administration is strict but fair.</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61.40%</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842355">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10</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Administration takes the complaints and suggestions of its employees seriously into consideration.</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61.36%</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842355">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11.</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ACAD’s employees enjoy equal opportunities regarding training, promotion, rewards and incentives without any kind of discrimination.</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58.14%</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421177">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12</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All the staff members at ACAD Finance are treated fairly.</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56.82%</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1474121">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13</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In ACAD Finance, there is a high degree of cooperation between the management staff and the employees; in this regard, the management staff consult the employees on decisions related to the Company. </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52.73%</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bl>
          </a:graphicData>
        </a:graphic>
      </p:graphicFrame>
    </p:spTree>
    <p:extLst>
      <p:ext uri="{BB962C8B-B14F-4D97-AF65-F5344CB8AC3E}">
        <p14:creationId xmlns:p14="http://schemas.microsoft.com/office/powerpoint/2010/main" val="1537002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49511"/>
          </a:xfrm>
        </p:spPr>
        <p:txBody>
          <a:bodyPr/>
          <a:lstStyle/>
          <a:p>
            <a:r>
              <a:rPr lang="en-US" sz="2000" dirty="0"/>
              <a:t/>
            </a:r>
            <a:br>
              <a:rPr lang="en-US" sz="2000" dirty="0"/>
            </a:br>
            <a:r>
              <a:rPr lang="en-US" sz="2000" b="1" dirty="0" smtClean="0"/>
              <a:t>Job security &amp; motivations      </a:t>
            </a:r>
            <a:r>
              <a:rPr lang="en-US" sz="2800" b="1" dirty="0" smtClean="0">
                <a:solidFill>
                  <a:srgbClr val="FF0000"/>
                </a:solidFill>
              </a:rPr>
              <a:t>( Average 70.74%)</a:t>
            </a: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9540117"/>
              </p:ext>
            </p:extLst>
          </p:nvPr>
        </p:nvGraphicFramePr>
        <p:xfrm>
          <a:off x="425002" y="1584102"/>
          <a:ext cx="10025284" cy="5071156"/>
        </p:xfrm>
        <a:graphic>
          <a:graphicData uri="http://schemas.openxmlformats.org/drawingml/2006/table">
            <a:tbl>
              <a:tblPr firstRow="1" bandRow="1">
                <a:tableStyleId>{5C22544A-7EE6-4342-B048-85BDC9FD1C3A}</a:tableStyleId>
              </a:tblPr>
              <a:tblGrid>
                <a:gridCol w="979613"/>
                <a:gridCol w="7517316"/>
                <a:gridCol w="1528355"/>
              </a:tblGrid>
              <a:tr h="313930">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619258">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You are enthusiastic and excited to see the Company achieving continuous success.</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89.55%</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619258">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2</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longer I work in the Company, the more my feelings of belonging increase.</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82.27%</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1083702">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3</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vacations are compatible with the applicable regulations of the </a:t>
                      </a:r>
                      <a:r>
                        <a:rPr lang="en-US" sz="2000" b="1" dirty="0" smtClean="0">
                          <a:effectLst/>
                          <a:latin typeface="Times New Roman" panose="02020603050405020304" pitchFamily="18" charset="0"/>
                          <a:ea typeface="Calibri" panose="020F0502020204030204" pitchFamily="34" charset="0"/>
                          <a:cs typeface="Simplified Arabic" panose="02020603050405020304" pitchFamily="18" charset="-78"/>
                        </a:rPr>
                        <a:t>Labor </a:t>
                      </a: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Law and with those given by other companies working in the same sector.</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82.27%</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619258">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4</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I enjoy the feelings of job security as long as I perform my work as required.</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80.45%</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774073">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5</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There is a job description for my position, which includes the responsibilities, duties, tasks and skills required.</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75.91%</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928887">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6</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saving system in the Company is competitive with the applicable systems in other companies working in the same sector.</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73.64%</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bl>
          </a:graphicData>
        </a:graphic>
      </p:graphicFrame>
    </p:spTree>
    <p:extLst>
      <p:ext uri="{BB962C8B-B14F-4D97-AF65-F5344CB8AC3E}">
        <p14:creationId xmlns:p14="http://schemas.microsoft.com/office/powerpoint/2010/main" val="1304933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31383"/>
          </a:xfrm>
        </p:spPr>
        <p:txBody>
          <a:bodyPr/>
          <a:lstStyle/>
          <a:p>
            <a:r>
              <a:rPr lang="en-US" sz="2000" dirty="0"/>
              <a:t/>
            </a:r>
            <a:br>
              <a:rPr lang="en-US" sz="2000" dirty="0"/>
            </a:br>
            <a:r>
              <a:rPr lang="en-US" sz="2000" b="1" dirty="0" smtClean="0"/>
              <a:t> </a:t>
            </a:r>
            <a:r>
              <a:rPr lang="en-US" sz="2000" b="1" dirty="0"/>
              <a:t>J</a:t>
            </a:r>
            <a:r>
              <a:rPr lang="en-US" sz="2000" b="1" dirty="0" smtClean="0"/>
              <a:t>ob security &amp; motivations,……</a:t>
            </a:r>
            <a:br>
              <a:rPr lang="en-US" sz="2000" b="1" dirty="0" smtClean="0"/>
            </a:b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7277457"/>
              </p:ext>
            </p:extLst>
          </p:nvPr>
        </p:nvGraphicFramePr>
        <p:xfrm>
          <a:off x="309090" y="1584102"/>
          <a:ext cx="10284887" cy="5061399"/>
        </p:xfrm>
        <a:graphic>
          <a:graphicData uri="http://schemas.openxmlformats.org/drawingml/2006/table">
            <a:tbl>
              <a:tblPr firstRow="1" bandRow="1">
                <a:tableStyleId>{5C22544A-7EE6-4342-B048-85BDC9FD1C3A}</a:tableStyleId>
              </a:tblPr>
              <a:tblGrid>
                <a:gridCol w="1283527"/>
                <a:gridCol w="7982457"/>
                <a:gridCol w="1018903"/>
              </a:tblGrid>
              <a:tr h="365686">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365686">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7</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My job fits with my experiences.</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71.82%</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1443661">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8</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Coverage of transportation expenses to and from my workplace and for other work purposes is competitive with the applicable systems in other companies working in the same sector.</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71.82%</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901691">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9</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Company gives attention and is keen about training and developing its employees.</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70.91%</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541014">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10</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I believe that I have a good future in the Company.</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70.91%</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412475">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11</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Being an employee at ACAD Finance, I have job satisfaction.</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68.18%</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1031186">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12</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The health insurance system provided by the Company is competitive with the applicable systems in other companies working in the same sector.</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54.88%</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bl>
          </a:graphicData>
        </a:graphic>
      </p:graphicFrame>
    </p:spTree>
    <p:extLst>
      <p:ext uri="{BB962C8B-B14F-4D97-AF65-F5344CB8AC3E}">
        <p14:creationId xmlns:p14="http://schemas.microsoft.com/office/powerpoint/2010/main" val="475499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41231"/>
          </a:xfrm>
        </p:spPr>
        <p:txBody>
          <a:bodyPr/>
          <a:lstStyle/>
          <a:p>
            <a:r>
              <a:rPr lang="en-US" sz="2000" dirty="0"/>
              <a:t/>
            </a:r>
            <a:br>
              <a:rPr lang="en-US" sz="2000" dirty="0"/>
            </a:br>
            <a:r>
              <a:rPr lang="en-US" sz="2000" b="1" dirty="0" smtClean="0"/>
              <a:t>Job </a:t>
            </a:r>
            <a:r>
              <a:rPr lang="en-US" sz="2000" b="1" dirty="0"/>
              <a:t>security </a:t>
            </a:r>
            <a:r>
              <a:rPr lang="en-US" sz="2000" b="1" dirty="0" smtClean="0"/>
              <a:t>&amp; motivations,…..</a:t>
            </a:r>
            <a:r>
              <a:rPr lang="en-US" sz="2000" dirty="0"/>
              <a:t/>
            </a:r>
            <a:br>
              <a:rPr lang="en-US" sz="2000" dirty="0"/>
            </a:b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392989"/>
              </p:ext>
            </p:extLst>
          </p:nvPr>
        </p:nvGraphicFramePr>
        <p:xfrm>
          <a:off x="582492" y="1554479"/>
          <a:ext cx="10168240" cy="3540035"/>
        </p:xfrm>
        <a:graphic>
          <a:graphicData uri="http://schemas.openxmlformats.org/drawingml/2006/table">
            <a:tbl>
              <a:tblPr firstRow="1" bandRow="1">
                <a:tableStyleId>{5C22544A-7EE6-4342-B048-85BDC9FD1C3A}</a:tableStyleId>
              </a:tblPr>
              <a:tblGrid>
                <a:gridCol w="1322299"/>
                <a:gridCol w="7604969"/>
                <a:gridCol w="1240972"/>
              </a:tblGrid>
              <a:tr h="636853">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 Order</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Item</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c>
                  <a:txBody>
                    <a:bodyPr/>
                    <a:lstStyle/>
                    <a:p>
                      <a:pPr marL="0" marR="0" algn="just">
                        <a:spcBef>
                          <a:spcPts val="0"/>
                        </a:spcBef>
                        <a:spcAft>
                          <a:spcPts val="600"/>
                        </a:spcAft>
                      </a:pPr>
                      <a:r>
                        <a:rPr lang="en-US" sz="1400" b="1" dirty="0">
                          <a:effectLst/>
                          <a:latin typeface="Times New Roman" panose="02020603050405020304" pitchFamily="18" charset="0"/>
                          <a:ea typeface="Calibri" panose="020F0502020204030204" pitchFamily="34" charset="0"/>
                          <a:cs typeface="Simplified Arabic" panose="02020603050405020304" pitchFamily="18" charset="-78"/>
                        </a:rPr>
                        <a:t>Percentage</a:t>
                      </a:r>
                      <a:endParaRPr lang="en-US" sz="1400"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tc>
              </a:tr>
              <a:tr h="1451591">
                <a:tc>
                  <a:txBody>
                    <a:bodyPr/>
                    <a:lstStyle/>
                    <a:p>
                      <a:pPr marL="0" marR="0" algn="just">
                        <a:spcBef>
                          <a:spcPts val="0"/>
                        </a:spcBef>
                        <a:spcAft>
                          <a:spcPts val="600"/>
                        </a:spcAft>
                      </a:pPr>
                      <a:r>
                        <a:rPr lang="en-US" sz="1400" dirty="0">
                          <a:effectLst/>
                          <a:latin typeface="Times New Roman" panose="02020603050405020304" pitchFamily="18" charset="0"/>
                          <a:ea typeface="Calibri" panose="020F0502020204030204" pitchFamily="34" charset="0"/>
                          <a:cs typeface="Simplified Arabic" panose="02020603050405020304" pitchFamily="18" charset="-78"/>
                        </a:rPr>
                        <a:t>13</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If I find another job opportunity with the same conditions and financial and moral privileges, I will accept it.</a:t>
                      </a:r>
                    </a:p>
                  </a:txBody>
                  <a:tcPr marL="68580" marR="68580" marT="0" marB="0"/>
                </a:tc>
                <a:tc>
                  <a:txBody>
                    <a:bodyPr/>
                    <a:lstStyle/>
                    <a:p>
                      <a:pPr marL="0" marR="0" algn="ctr" rtl="1">
                        <a:spcBef>
                          <a:spcPts val="0"/>
                        </a:spcBef>
                        <a:spcAft>
                          <a:spcPts val="0"/>
                        </a:spcAft>
                      </a:pPr>
                      <a:r>
                        <a:rPr lang="en-US" sz="2000" b="1">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54.09%</a:t>
                      </a:r>
                      <a:endParaRPr lang="en-US" sz="2000" b="1">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r h="1451591">
                <a:tc>
                  <a:txBody>
                    <a:bodyPr/>
                    <a:lstStyle/>
                    <a:p>
                      <a:pPr marL="0" marR="0" algn="just">
                        <a:spcBef>
                          <a:spcPts val="0"/>
                        </a:spcBef>
                        <a:spcAft>
                          <a:spcPts val="600"/>
                        </a:spcAft>
                      </a:pPr>
                      <a:r>
                        <a:rPr lang="en-US" sz="1400">
                          <a:effectLst/>
                          <a:latin typeface="Times New Roman" panose="02020603050405020304" pitchFamily="18" charset="0"/>
                          <a:ea typeface="Calibri" panose="020F0502020204030204" pitchFamily="34" charset="0"/>
                          <a:cs typeface="Simplified Arabic" panose="02020603050405020304" pitchFamily="18" charset="-78"/>
                        </a:rPr>
                        <a:t>14</a:t>
                      </a:r>
                    </a:p>
                  </a:txBody>
                  <a:tcPr marL="68580" marR="68580" marT="0" marB="0"/>
                </a:tc>
                <a:tc>
                  <a:txBody>
                    <a:bodyPr/>
                    <a:lstStyle/>
                    <a:p>
                      <a:pPr marL="0" marR="0" algn="just">
                        <a:spcBef>
                          <a:spcPts val="0"/>
                        </a:spcBef>
                        <a:spcAft>
                          <a:spcPts val="600"/>
                        </a:spcAft>
                      </a:pPr>
                      <a:r>
                        <a:rPr lang="en-US" sz="2000" b="1" dirty="0">
                          <a:effectLst/>
                          <a:latin typeface="Times New Roman" panose="02020603050405020304" pitchFamily="18" charset="0"/>
                          <a:ea typeface="Calibri" panose="020F0502020204030204" pitchFamily="34" charset="0"/>
                          <a:cs typeface="Simplified Arabic" panose="02020603050405020304" pitchFamily="18" charset="-78"/>
                        </a:rPr>
                        <a:t>My salary is compatible with the average salaries of other companies working in the same sector. </a:t>
                      </a:r>
                    </a:p>
                  </a:txBody>
                  <a:tcPr marL="68580" marR="68580" marT="0" marB="0"/>
                </a:tc>
                <a:tc>
                  <a:txBody>
                    <a:bodyPr/>
                    <a:lstStyle/>
                    <a:p>
                      <a:pPr marL="0" marR="0" algn="ctr" rtl="1">
                        <a:spcBef>
                          <a:spcPts val="0"/>
                        </a:spcBef>
                        <a:spcAft>
                          <a:spcPts val="0"/>
                        </a:spcAft>
                      </a:pPr>
                      <a:r>
                        <a:rPr lang="en-US" sz="2000" b="1" dirty="0">
                          <a:solidFill>
                            <a:srgbClr val="000000"/>
                          </a:solidFill>
                          <a:effectLst/>
                          <a:latin typeface="Simplified Arabic" panose="02020603050405020304" pitchFamily="18" charset="-78"/>
                          <a:ea typeface="Times New Roman" panose="02020603050405020304" pitchFamily="18" charset="0"/>
                          <a:cs typeface="Simplified Arabic" panose="02020603050405020304" pitchFamily="18" charset="-78"/>
                        </a:rPr>
                        <a:t>43.64%</a:t>
                      </a:r>
                      <a:endParaRPr lang="en-US" sz="2000" b="1" dirty="0">
                        <a:effectLst/>
                        <a:latin typeface="Times New Roman" panose="02020603050405020304" pitchFamily="18" charset="0"/>
                        <a:ea typeface="Calibri" panose="020F0502020204030204" pitchFamily="34" charset="0"/>
                        <a:cs typeface="Simplified Arabic" panose="02020603050405020304" pitchFamily="18" charset="-78"/>
                      </a:endParaRPr>
                    </a:p>
                  </a:txBody>
                  <a:tcPr marL="68580" marR="68580" marT="0" marB="0" anchor="ctr"/>
                </a:tc>
              </a:tr>
            </a:tbl>
          </a:graphicData>
        </a:graphic>
      </p:graphicFrame>
    </p:spTree>
    <p:extLst>
      <p:ext uri="{BB962C8B-B14F-4D97-AF65-F5344CB8AC3E}">
        <p14:creationId xmlns:p14="http://schemas.microsoft.com/office/powerpoint/2010/main" val="2223651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78" y="143625"/>
            <a:ext cx="9404723" cy="1400530"/>
          </a:xfrm>
        </p:spPr>
        <p:txBody>
          <a:bodyPr/>
          <a:lstStyle/>
          <a:p>
            <a:r>
              <a:rPr lang="en-US" dirty="0" smtClean="0"/>
              <a:t>Results by Categories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0704941"/>
              </p:ext>
            </p:extLst>
          </p:nvPr>
        </p:nvGraphicFramePr>
        <p:xfrm>
          <a:off x="283334" y="1532585"/>
          <a:ext cx="11513716" cy="5059680"/>
        </p:xfrm>
        <a:graphic>
          <a:graphicData uri="http://schemas.openxmlformats.org/drawingml/2006/table">
            <a:tbl>
              <a:tblPr firstRow="1" bandRow="1">
                <a:tableStyleId>{5C22544A-7EE6-4342-B048-85BDC9FD1C3A}</a:tableStyleId>
              </a:tblPr>
              <a:tblGrid>
                <a:gridCol w="2878429"/>
                <a:gridCol w="2878429"/>
                <a:gridCol w="2878429"/>
                <a:gridCol w="2878429"/>
              </a:tblGrid>
              <a:tr h="1068579">
                <a:tc>
                  <a:txBody>
                    <a:bodyPr/>
                    <a:lstStyle/>
                    <a:p>
                      <a:endParaRPr lang="en-US" dirty="0"/>
                    </a:p>
                  </a:txBody>
                  <a:tcPr/>
                </a:tc>
                <a:tc>
                  <a:txBody>
                    <a:bodyPr/>
                    <a:lstStyle/>
                    <a:p>
                      <a:r>
                        <a:rPr lang="en-US" dirty="0" smtClean="0"/>
                        <a:t>Gender</a:t>
                      </a:r>
                      <a:endParaRPr lang="en-US" dirty="0"/>
                    </a:p>
                  </a:txBody>
                  <a:tcPr/>
                </a:tc>
                <a:tc>
                  <a:txBody>
                    <a:bodyPr/>
                    <a:lstStyle/>
                    <a:p>
                      <a:r>
                        <a:rPr lang="en-US" dirty="0" smtClean="0"/>
                        <a:t>Work Experience</a:t>
                      </a:r>
                      <a:r>
                        <a:rPr lang="en-US" baseline="0" dirty="0" smtClean="0"/>
                        <a:t> </a:t>
                      </a:r>
                      <a:endParaRPr lang="en-US" dirty="0"/>
                    </a:p>
                  </a:txBody>
                  <a:tcPr/>
                </a:tc>
                <a:tc>
                  <a:txBody>
                    <a:bodyPr/>
                    <a:lstStyle/>
                    <a:p>
                      <a:r>
                        <a:rPr lang="en-US" dirty="0" smtClean="0"/>
                        <a:t>Work</a:t>
                      </a:r>
                      <a:r>
                        <a:rPr lang="en-US" baseline="0" dirty="0" smtClean="0"/>
                        <a:t> field</a:t>
                      </a:r>
                    </a:p>
                    <a:p>
                      <a:r>
                        <a:rPr lang="en-US" sz="1400" baseline="0" dirty="0" smtClean="0"/>
                        <a:t>(Branch Managers &amp; Credit Supervisors and Mgmt. employees in HQ and branches). </a:t>
                      </a:r>
                      <a:endParaRPr lang="en-US" sz="1400" dirty="0"/>
                    </a:p>
                  </a:txBody>
                  <a:tcPr/>
                </a:tc>
              </a:tr>
              <a:tr h="801434">
                <a:tc>
                  <a:txBody>
                    <a:bodyPr/>
                    <a:lstStyle/>
                    <a:p>
                      <a:r>
                        <a:rPr lang="en-US" sz="1800" b="1" dirty="0" smtClean="0"/>
                        <a:t>Self-realization and appreciation </a:t>
                      </a:r>
                    </a:p>
                    <a:p>
                      <a:endParaRPr lang="en-US" dirty="0"/>
                    </a:p>
                  </a:txBody>
                  <a:tcPr/>
                </a:tc>
                <a:tc>
                  <a:txBody>
                    <a:bodyPr/>
                    <a:lstStyle/>
                    <a:p>
                      <a:r>
                        <a:rPr lang="en-US" dirty="0" smtClean="0"/>
                        <a:t>No Difference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r>
              <a:tr h="561004">
                <a:tc>
                  <a:txBody>
                    <a:bodyPr/>
                    <a:lstStyle/>
                    <a:p>
                      <a:r>
                        <a:rPr lang="en-US" sz="1800" b="1" dirty="0" smtClean="0"/>
                        <a:t>Work Environment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r>
              <a:tr h="2244015">
                <a:tc>
                  <a:txBody>
                    <a:bodyPr/>
                    <a:lstStyle/>
                    <a:p>
                      <a:r>
                        <a:rPr lang="en-US" sz="1800" b="1" dirty="0" smtClean="0"/>
                        <a:t>Job security &amp; motivations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 Difference </a:t>
                      </a:r>
                    </a:p>
                    <a:p>
                      <a:endParaRPr lang="en-US" dirty="0"/>
                    </a:p>
                  </a:txBody>
                  <a:tcPr/>
                </a:tc>
                <a:tc>
                  <a:txBody>
                    <a:bodyPr/>
                    <a:lstStyle/>
                    <a:p>
                      <a:r>
                        <a:rPr lang="en-US" dirty="0" smtClean="0"/>
                        <a:t>Management Employees in the</a:t>
                      </a:r>
                      <a:r>
                        <a:rPr lang="en-US" baseline="0" dirty="0" smtClean="0"/>
                        <a:t> HQ and branches have more job satisfaction in the Job security and motivations than Branch Managers and Credit Supervisors. </a:t>
                      </a:r>
                      <a:endParaRPr lang="en-US" dirty="0"/>
                    </a:p>
                  </a:txBody>
                  <a:tcPr/>
                </a:tc>
              </a:tr>
            </a:tbl>
          </a:graphicData>
        </a:graphic>
      </p:graphicFrame>
    </p:spTree>
    <p:extLst>
      <p:ext uri="{BB962C8B-B14F-4D97-AF65-F5344CB8AC3E}">
        <p14:creationId xmlns:p14="http://schemas.microsoft.com/office/powerpoint/2010/main" val="2102693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
            </a:r>
            <a:br>
              <a:rPr lang="en-US" sz="4400" dirty="0" smtClean="0"/>
            </a:br>
            <a:r>
              <a:rPr lang="en-US" sz="4400" dirty="0" smtClean="0"/>
              <a:t>Thank </a:t>
            </a:r>
            <a:r>
              <a:rPr lang="en-US" sz="4400" dirty="0"/>
              <a:t>you for your valuable time,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r">
              <a:buNone/>
            </a:pPr>
            <a:endParaRPr lang="en-US" dirty="0" smtClean="0"/>
          </a:p>
          <a:p>
            <a:pPr marL="0" indent="0" algn="r">
              <a:buNone/>
            </a:pPr>
            <a:r>
              <a:rPr lang="en-US" dirty="0" smtClean="0"/>
              <a:t>SPM Officer and Internal Auditor/ ACAD Finance.</a:t>
            </a:r>
            <a:endParaRPr lang="en-US" dirty="0"/>
          </a:p>
        </p:txBody>
      </p:sp>
    </p:spTree>
    <p:extLst>
      <p:ext uri="{BB962C8B-B14F-4D97-AF65-F5344CB8AC3E}">
        <p14:creationId xmlns:p14="http://schemas.microsoft.com/office/powerpoint/2010/main" val="2763850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purpose of the survey:</a:t>
            </a:r>
            <a:r>
              <a:rPr lang="en-US" b="1" dirty="0"/>
              <a:t/>
            </a:r>
            <a:br>
              <a:rPr lang="en-US" b="1" dirty="0"/>
            </a:br>
            <a:endParaRPr lang="en-US" dirty="0"/>
          </a:p>
        </p:txBody>
      </p:sp>
      <p:sp>
        <p:nvSpPr>
          <p:cNvPr id="3" name="Content Placeholder 2"/>
          <p:cNvSpPr>
            <a:spLocks noGrp="1"/>
          </p:cNvSpPr>
          <p:nvPr>
            <p:ph idx="1"/>
          </p:nvPr>
        </p:nvSpPr>
        <p:spPr/>
        <p:txBody>
          <a:bodyPr/>
          <a:lstStyle/>
          <a:p>
            <a:pPr algn="just"/>
            <a:r>
              <a:rPr lang="en-US" sz="3200" dirty="0" smtClean="0"/>
              <a:t>To </a:t>
            </a:r>
            <a:r>
              <a:rPr lang="en-US" sz="3200" dirty="0"/>
              <a:t>evaluate the general satisfaction of the </a:t>
            </a:r>
            <a:r>
              <a:rPr lang="en-US" sz="3200" dirty="0" smtClean="0"/>
              <a:t>employees</a:t>
            </a:r>
            <a:r>
              <a:rPr lang="en-US" sz="3200" dirty="0"/>
              <a:t>; </a:t>
            </a:r>
            <a:r>
              <a:rPr lang="en-US" sz="3200" dirty="0" smtClean="0"/>
              <a:t>and,</a:t>
            </a:r>
            <a:endParaRPr lang="en-US" sz="3200" dirty="0"/>
          </a:p>
          <a:p>
            <a:pPr algn="just"/>
            <a:r>
              <a:rPr lang="en-US" sz="3200" dirty="0" smtClean="0"/>
              <a:t>The </a:t>
            </a:r>
            <a:r>
              <a:rPr lang="en-US" sz="3200" dirty="0"/>
              <a:t>survey is part of the social </a:t>
            </a:r>
            <a:r>
              <a:rPr lang="en-US" sz="3200" dirty="0" smtClean="0"/>
              <a:t>performance management </a:t>
            </a:r>
            <a:r>
              <a:rPr lang="en-US" sz="3200" dirty="0"/>
              <a:t>that ACAD seeks to implement.</a:t>
            </a:r>
          </a:p>
          <a:p>
            <a:pPr algn="just"/>
            <a:endParaRPr lang="en-US"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1850213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Benchmarks were divided into 3 parts:</a:t>
            </a:r>
            <a:r>
              <a:rPr lang="en-US" u="sng" dirty="0"/>
              <a:t/>
            </a:r>
            <a:br>
              <a:rPr lang="en-US" u="sng" dirty="0"/>
            </a:b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sz="3500" dirty="0"/>
              <a:t>Job satisfaction regarding self-realization and appreciation, and includes 4 sub-questions.</a:t>
            </a:r>
          </a:p>
          <a:p>
            <a:pPr algn="just"/>
            <a:r>
              <a:rPr lang="en-US" sz="3500" dirty="0"/>
              <a:t>Job satisfaction regarding work environment, and includes 13 sub-questions.</a:t>
            </a:r>
          </a:p>
          <a:p>
            <a:pPr algn="just"/>
            <a:r>
              <a:rPr lang="en-US" sz="3500" dirty="0"/>
              <a:t>Job satisfaction regarding Job security in the work environment, and includes 14 sub-questions.</a:t>
            </a:r>
          </a:p>
          <a:p>
            <a:pPr marL="0" indent="0">
              <a:buNone/>
            </a:pPr>
            <a:endParaRPr lang="en-US"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465698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Methodology and criteria of the </a:t>
            </a:r>
            <a:r>
              <a:rPr lang="en-US" b="1" u="sng" dirty="0" smtClean="0"/>
              <a:t>survey:</a:t>
            </a:r>
            <a:r>
              <a:rPr lang="en-US" u="sng" dirty="0"/>
              <a:t/>
            </a:r>
            <a:br>
              <a:rPr lang="en-US" u="sng" dirty="0"/>
            </a:br>
            <a:endParaRPr lang="en-US" u="sng" dirty="0"/>
          </a:p>
        </p:txBody>
      </p:sp>
      <p:sp>
        <p:nvSpPr>
          <p:cNvPr id="3" name="Content Placeholder 2"/>
          <p:cNvSpPr>
            <a:spLocks noGrp="1"/>
          </p:cNvSpPr>
          <p:nvPr>
            <p:ph idx="1"/>
          </p:nvPr>
        </p:nvSpPr>
        <p:spPr>
          <a:xfrm>
            <a:off x="646112" y="2052918"/>
            <a:ext cx="11035026" cy="4195481"/>
          </a:xfrm>
        </p:spPr>
        <p:txBody>
          <a:bodyPr>
            <a:normAutofit fontScale="70000" lnSpcReduction="20000"/>
          </a:bodyPr>
          <a:lstStyle/>
          <a:p>
            <a:pPr marL="0" indent="0">
              <a:buNone/>
            </a:pPr>
            <a:r>
              <a:rPr lang="en-US" sz="3600" b="1" dirty="0"/>
              <a:t>Preparing and filling the survey</a:t>
            </a:r>
            <a:r>
              <a:rPr lang="en-US" sz="3600" b="1" dirty="0" smtClean="0"/>
              <a:t>:</a:t>
            </a:r>
          </a:p>
          <a:p>
            <a:pPr marL="0" indent="0">
              <a:buNone/>
            </a:pPr>
            <a:endParaRPr lang="en-US" sz="3600" b="1" dirty="0" smtClean="0"/>
          </a:p>
          <a:p>
            <a:pPr algn="just"/>
            <a:r>
              <a:rPr lang="en-US" sz="3400" dirty="0"/>
              <a:t>The survey was designed by the SPM officer and the HR officer in the company.</a:t>
            </a:r>
          </a:p>
          <a:p>
            <a:pPr algn="just"/>
            <a:r>
              <a:rPr lang="en-US" sz="3400" dirty="0"/>
              <a:t>The survey was discussed in a meeting with the SPM and HR officer, headed by the management team and the final version was approved.</a:t>
            </a:r>
          </a:p>
          <a:p>
            <a:pPr algn="just"/>
            <a:r>
              <a:rPr lang="en-US" sz="3400" dirty="0"/>
              <a:t>The survey was circulated to all the employees, taking into consideration the confidentially by not writing down their own names on the survey, and making sure that every employee has filled the survey by signing on a special sheet that consists of all employee names. </a:t>
            </a:r>
          </a:p>
          <a:p>
            <a:pPr marL="0" indent="0">
              <a:buNone/>
            </a:pPr>
            <a:endParaRPr lang="en-US" dirty="0"/>
          </a:p>
          <a:p>
            <a:endParaRPr lang="en-US"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2633951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30310"/>
            <a:ext cx="9817973" cy="5525036"/>
          </a:xfrm>
        </p:spPr>
        <p:txBody>
          <a:bodyPr/>
          <a:lstStyle/>
          <a:p>
            <a:pPr algn="just"/>
            <a:r>
              <a:rPr lang="en-US" sz="2400" dirty="0"/>
              <a:t>After filling the survey by the branch employees, it was sent </a:t>
            </a:r>
            <a:r>
              <a:rPr lang="en-US" sz="2400" dirty="0" smtClean="0"/>
              <a:t>   to </a:t>
            </a:r>
            <a:r>
              <a:rPr lang="en-US" sz="2400" dirty="0"/>
              <a:t>the HQ in closed envelops, and was received then signed by the HR officer, and was delivered to the SPM officer and the internal auditor. </a:t>
            </a:r>
          </a:p>
          <a:p>
            <a:pPr algn="just"/>
            <a:r>
              <a:rPr lang="en-US" sz="2400" dirty="0"/>
              <a:t>44 out of 49 employees have filed the survey as the employees whom have not filled the survey are the:</a:t>
            </a:r>
          </a:p>
          <a:p>
            <a:pPr algn="just"/>
            <a:r>
              <a:rPr lang="en-US" sz="2400" dirty="0"/>
              <a:t>  </a:t>
            </a:r>
            <a:r>
              <a:rPr lang="en-US" sz="2400" b="1" dirty="0"/>
              <a:t> </a:t>
            </a:r>
            <a:r>
              <a:rPr lang="en-US" sz="2400" dirty="0"/>
              <a:t>Executive manager;</a:t>
            </a:r>
          </a:p>
          <a:p>
            <a:pPr algn="just"/>
            <a:r>
              <a:rPr lang="en-US" sz="2400" dirty="0"/>
              <a:t>2 female employees who, were in maternity leaves;</a:t>
            </a:r>
          </a:p>
          <a:p>
            <a:pPr algn="just"/>
            <a:r>
              <a:rPr lang="en-US" sz="2400" dirty="0"/>
              <a:t>1 employee quit her job at the same time of filling the survey; and,</a:t>
            </a:r>
          </a:p>
          <a:p>
            <a:pPr algn="just"/>
            <a:r>
              <a:rPr lang="en-US" sz="2400" dirty="0"/>
              <a:t>1 employee who was newly hired. </a:t>
            </a:r>
          </a:p>
          <a:p>
            <a:endParaRPr lang="en-US"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325612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Analyzing the </a:t>
            </a:r>
            <a:r>
              <a:rPr lang="en-US" b="1" u="sng" dirty="0" smtClean="0"/>
              <a:t>survey:</a:t>
            </a:r>
            <a:r>
              <a:rPr lang="en-US" u="sng" dirty="0"/>
              <a:t/>
            </a:r>
            <a:br>
              <a:rPr lang="en-US" u="sng" dirty="0"/>
            </a:br>
            <a:endParaRPr lang="en-US" u="sng" dirty="0"/>
          </a:p>
        </p:txBody>
      </p:sp>
      <p:sp>
        <p:nvSpPr>
          <p:cNvPr id="3" name="Content Placeholder 2"/>
          <p:cNvSpPr>
            <a:spLocks noGrp="1"/>
          </p:cNvSpPr>
          <p:nvPr>
            <p:ph idx="1"/>
          </p:nvPr>
        </p:nvSpPr>
        <p:spPr>
          <a:xfrm>
            <a:off x="489397" y="2052918"/>
            <a:ext cx="10998557" cy="4195481"/>
          </a:xfrm>
        </p:spPr>
        <p:txBody>
          <a:bodyPr/>
          <a:lstStyle/>
          <a:p>
            <a:pPr marL="0" indent="0" algn="just">
              <a:buNone/>
            </a:pPr>
            <a:r>
              <a:rPr lang="en-US" sz="3200" dirty="0"/>
              <a:t>The Internal Auditor sent the survey to </a:t>
            </a:r>
            <a:r>
              <a:rPr lang="en-US" sz="3200" dirty="0" smtClean="0"/>
              <a:t>an </a:t>
            </a:r>
            <a:r>
              <a:rPr lang="en-US" sz="3200" dirty="0"/>
              <a:t>SPSS specialist, who processed the data, information and percentages on the SPSS System which concluded the following analysis as presented in the following tables. </a:t>
            </a:r>
          </a:p>
          <a:p>
            <a:endParaRPr lang="en-US" dirty="0"/>
          </a:p>
        </p:txBody>
      </p:sp>
      <p:pic>
        <p:nvPicPr>
          <p:cNvPr id="4" name="Picture 3"/>
          <p:cNvPicPr/>
          <p:nvPr/>
        </p:nvPicPr>
        <p:blipFill>
          <a:blip r:embed="rId2" cstate="print"/>
          <a:srcRect/>
          <a:stretch>
            <a:fillRect/>
          </a:stretch>
        </p:blipFill>
        <p:spPr bwMode="auto">
          <a:xfrm>
            <a:off x="11265535" y="0"/>
            <a:ext cx="926465" cy="485503"/>
          </a:xfrm>
          <a:prstGeom prst="rect">
            <a:avLst/>
          </a:prstGeom>
          <a:noFill/>
          <a:ln w="9525">
            <a:noFill/>
            <a:miter lim="800000"/>
            <a:headEnd/>
            <a:tailEnd/>
          </a:ln>
        </p:spPr>
      </p:pic>
    </p:spTree>
    <p:extLst>
      <p:ext uri="{BB962C8B-B14F-4D97-AF65-F5344CB8AC3E}">
        <p14:creationId xmlns:p14="http://schemas.microsoft.com/office/powerpoint/2010/main" val="2116296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a:t>
            </a:r>
            <a:endParaRPr lang="en-US"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6111" y="1262129"/>
            <a:ext cx="10828965" cy="5241701"/>
          </a:xfrm>
          <a:prstGeom prst="rect">
            <a:avLst/>
          </a:prstGeom>
          <a:noFill/>
          <a:ln>
            <a:noFill/>
          </a:ln>
        </p:spPr>
      </p:pic>
    </p:spTree>
    <p:extLst>
      <p:ext uri="{BB962C8B-B14F-4D97-AF65-F5344CB8AC3E}">
        <p14:creationId xmlns:p14="http://schemas.microsoft.com/office/powerpoint/2010/main" val="1803182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Work Experience</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7730" y="1236372"/>
            <a:ext cx="11539470" cy="5344732"/>
          </a:xfrm>
          <a:prstGeom prst="rect">
            <a:avLst/>
          </a:prstGeom>
          <a:noFill/>
          <a:ln>
            <a:noFill/>
          </a:ln>
        </p:spPr>
      </p:pic>
    </p:spTree>
    <p:extLst>
      <p:ext uri="{BB962C8B-B14F-4D97-AF65-F5344CB8AC3E}">
        <p14:creationId xmlns:p14="http://schemas.microsoft.com/office/powerpoint/2010/main" val="1880123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 are working in:</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7730" y="1236372"/>
            <a:ext cx="11475076" cy="5486399"/>
          </a:xfrm>
          <a:prstGeom prst="rect">
            <a:avLst/>
          </a:prstGeom>
          <a:noFill/>
          <a:ln>
            <a:noFill/>
          </a:ln>
        </p:spPr>
      </p:pic>
    </p:spTree>
    <p:extLst>
      <p:ext uri="{BB962C8B-B14F-4D97-AF65-F5344CB8AC3E}">
        <p14:creationId xmlns:p14="http://schemas.microsoft.com/office/powerpoint/2010/main" val="6601764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209</TotalTime>
  <Words>1080</Words>
  <Application>Microsoft Office PowerPoint</Application>
  <PresentationFormat>Widescreen</PresentationFormat>
  <Paragraphs>166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Simplified Arabic</vt:lpstr>
      <vt:lpstr>Times New Roman</vt:lpstr>
      <vt:lpstr>Wingdings 3</vt:lpstr>
      <vt:lpstr>Ion</vt:lpstr>
      <vt:lpstr>              ACAD Finance  Social Performance presentation (Employee Satisfaction Survey).         Presented by: SPM Officer and              Internal Auditor.                      April/ 2016.  </vt:lpstr>
      <vt:lpstr>The purpose of the survey: </vt:lpstr>
      <vt:lpstr>Benchmarks were divided into 3 parts: </vt:lpstr>
      <vt:lpstr>Methodology and criteria of the survey: </vt:lpstr>
      <vt:lpstr>PowerPoint Presentation</vt:lpstr>
      <vt:lpstr>Analyzing the survey: </vt:lpstr>
      <vt:lpstr>Gender</vt:lpstr>
      <vt:lpstr>Work Experience</vt:lpstr>
      <vt:lpstr>You are working in:</vt:lpstr>
      <vt:lpstr> Self-realization and appreciation      ( Average 65.8%) </vt:lpstr>
      <vt:lpstr> Work environment          (Average 65.93%) </vt:lpstr>
      <vt:lpstr> Work environment.…. </vt:lpstr>
      <vt:lpstr> Job security &amp; motivations      ( Average 70.74%) </vt:lpstr>
      <vt:lpstr>  Job security &amp; motivations,……  </vt:lpstr>
      <vt:lpstr> Job security &amp; motivations,….. </vt:lpstr>
      <vt:lpstr>Results by Categories </vt:lpstr>
      <vt:lpstr> Thank you for your valuable time,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 Finance  Social Performance presentation (Employee Satisfaction Survey).</dc:title>
  <dc:creator>HP</dc:creator>
  <cp:lastModifiedBy>HP</cp:lastModifiedBy>
  <cp:revision>22</cp:revision>
  <dcterms:created xsi:type="dcterms:W3CDTF">2016-04-11T10:03:12Z</dcterms:created>
  <dcterms:modified xsi:type="dcterms:W3CDTF">2016-04-12T08:04:55Z</dcterms:modified>
</cp:coreProperties>
</file>